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Ubuntu"/>
      <p:regular r:id="rId33"/>
      <p:bold r:id="rId34"/>
      <p:italic r:id="rId35"/>
      <p:boldItalic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Proxima Nova Extrabold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D34291-2CD7-4DFB-A888-11098C586B19}">
  <a:tblStyle styleId="{AED34291-2CD7-4DFB-A888-11098C586B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41" Type="http://schemas.openxmlformats.org/officeDocument/2006/relationships/font" Target="fonts/ProximaNovaExtrabo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Ubuntu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Ubuntu-italic.fntdata"/><Relationship Id="rId12" Type="http://schemas.openxmlformats.org/officeDocument/2006/relationships/slide" Target="slides/slide6.xml"/><Relationship Id="rId34" Type="http://schemas.openxmlformats.org/officeDocument/2006/relationships/font" Target="fonts/Ubuntu-bold.fntdata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font" Target="fonts/Ubuntu-boldItalic.fntdata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31bb8eba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31bb8eba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31bb8eba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31bb8eba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31bb8eba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31bb8eba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31bb8eba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31bb8eba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31bb8eba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31bb8eba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31bb8eba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31bb8eba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31bb8eba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31bb8eba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31bb8eba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31bb8eba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31bb8eba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31bb8eba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31bb8eba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31bb8eba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34af51ba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34af51ba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31bb8eba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31bb8eba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31bb8eba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31bb8eba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31bb8eb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31bb8eb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31bb8eba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31bb8eba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31bb8eba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31bb8eba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31bb8eba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31bb8eba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31bb8eba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31bb8eba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34af51b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34af51b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34af51ba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34af51ba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31bb8eb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31bb8eb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31bb8eb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31bb8eb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31bb8eb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31bb8eb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31bb8eba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31bb8eba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3db7d47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3db7d47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Char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3"/>
          <p:cNvGraphicFramePr/>
          <p:nvPr/>
        </p:nvGraphicFramePr>
        <p:xfrm>
          <a:off x="410025" y="119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{AED34291-2CD7-4DFB-A888-11098C586B19}</a:tableStyleId>
              </a:tblPr>
              <a:tblGrid>
                <a:gridCol w="2774650"/>
                <a:gridCol w="2774650"/>
                <a:gridCol w="2774650"/>
              </a:tblGrid>
              <a:tr h="325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41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5425" y="1643075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28150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6000875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699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410025" y="312550"/>
            <a:ext cx="7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Name: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929025" y="312550"/>
            <a:ext cx="9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>
            <p:ph idx="4" type="title"/>
          </p:nvPr>
        </p:nvSpPr>
        <p:spPr>
          <a:xfrm>
            <a:off x="49025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4375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On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2281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00875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Items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B248"/>
              </a:buClr>
              <a:buSzPts val="2800"/>
              <a:buNone/>
              <a:defRPr>
                <a:solidFill>
                  <a:srgbClr val="13B24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1471500" y="1209975"/>
            <a:ext cx="6201000" cy="3210300"/>
          </a:xfrm>
          <a:prstGeom prst="rect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buntu"/>
              <a:buNone/>
              <a:defRPr sz="2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  <a:def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rduino.cc/en/softwar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ti.com/tool/download/MSPDS-USB-DRIVERS/1.0.1.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IEEE Project Competition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2: Microcontrollers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What is C++?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 powerful, general-purpose programming language.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Widely used for system programming, game development, embedded systems, and applications requiring high performance.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C++ Basics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Variables: Named storage for data that your program can manipulate.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int - Integer numbers (e.g., int age = 21;)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float - Floating-point numbers (e.g., float temperature = 98.6;)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char - Single characters (e.g., char grade = 'A';)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bool - Boolean values (true or false) (e.g., bool isOpen = true;)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string - Sequence of characters (requires #include &lt;string&gt;) (e.g., string name = "Alice";)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Operators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Arithmetic Operators: +, -, *, /, % (modulus)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Comparison Operators: ==, !=, &lt;, &gt;, &lt;=, &gt;=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Logical Operators: &amp;&amp; (and), || (or), ! (not)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Conditionals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	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Loops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For loop: repeats  a specified number of times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While loop: repeats while a condition is true</a:t>
            </a:r>
            <a:endParaRPr sz="11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25" y="1441299"/>
            <a:ext cx="2601674" cy="8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425" y="2862600"/>
            <a:ext cx="2289925" cy="6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419" y="3879350"/>
            <a:ext cx="2396850" cy="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</a:t>
            </a:r>
            <a:r>
              <a:rPr lang="en"/>
              <a:t>: Reusable blocks of code designed to perform specific tasks.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Syntax: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350" y="1801725"/>
            <a:ext cx="3532070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350" y="3130596"/>
            <a:ext cx="2614400" cy="9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 for Microcontrollers using Arduino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Arduino Programming Differs from Standard C++: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Simplified Setup: No need for a main() function; instead, use setup() and loop():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setup(): Runs once at the start to initialize settings (e.g., pin modes, serial communication).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loop(): Repeatedly executes as long as the board is powered.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Built-in Functions and Libraries: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Arduino provides built-in functions for hardware interaction (e.g., digitalRead(), digitalWrite(), analogRead(), delay()).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Many pre-written libraries make complex tasks simpler (e.g., controlling motors, handling communication protocols).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C++ for Microcontrollers using Arduino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Functions: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setup() Function: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Purpose: Runs once when the microcontroller is powered on or reset.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Use: Initialize settings (e.g., setting pin modes, starting serial communication).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loop() Function: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Purpose: Runs continuously after setup() is complete.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Use: Main body of the program; repeatedly executes the code inside, allowing the microcontroller to perform tasks over and over.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pinMode(pin, mode) Function: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Purpose: Configures a specific pin to behave as either an input or an output.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Parameters: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pin: The number of the pin to set (e.g., 13).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mode: INPUT, OUTPUT, or INPUT_PULLUP.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C++ for Microcontrollers using Arduino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Key Functions: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digitalWrite(pin, value) Function: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Purpose: Sends a HIGH or LOW signal to a digital pin.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Parameters: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pin: The number of the pin to write to (e.g., 13).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value: HIGH (turns the pin on) or LOW (turns the pin off).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digitalRead(Pin) Function: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Purpose: Reads the state of a specified digital input pin.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Parameters: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pin: The number of the digital pin you want to read (e.g., 2).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Returns: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HIGH (1) if the pin is receiving a voltage signal.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LOW (0) if the pin is not receiving a voltage signal.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delay(milliseconds) Function: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Purpose: Pauses the program for a specified amount of time.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Parameters:</a:t>
            </a:r>
            <a:endParaRPr/>
          </a:p>
          <a:p>
            <a:pPr indent="-304164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Milliseconds: Time to wait in milliseconds (1000 milliseconds = 1 second).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Arduino Program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Key Points: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pinMode(ledPin, OUTPUT): Configures the LED pin as an output so it can send a signal.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digitalWrite(ledPin, HIGH): Sends a HIGH signal (5V or 3.3V depending on your board) to turn the LED on.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digitalWrite(ledPin, LOW): Sends a LOW signal (0V) to turn the LED off.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delay(1000): Pauses the program for 1000 milliseconds (1 second) between turning the LED on and off.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You'll See: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LED connected to pin 13 will blink on and off, with a 1-second interval between each state change.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500" y="1466550"/>
            <a:ext cx="4572001" cy="270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an Arduino Program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your MSP430 to the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Select the board from the dropdown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Use to check if code will run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Send code to microcontroller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300" y="3070525"/>
            <a:ext cx="7176525" cy="6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/>
          <p:nvPr/>
        </p:nvSpPr>
        <p:spPr>
          <a:xfrm>
            <a:off x="4690075" y="1693250"/>
            <a:ext cx="491800" cy="1346100"/>
          </a:xfrm>
          <a:custGeom>
            <a:rect b="b" l="l" r="r" t="t"/>
            <a:pathLst>
              <a:path extrusionOk="0" h="53844" w="19672">
                <a:moveTo>
                  <a:pt x="0" y="0"/>
                </a:moveTo>
                <a:cubicBezTo>
                  <a:pt x="12933" y="2583"/>
                  <a:pt x="16437" y="22801"/>
                  <a:pt x="16437" y="35990"/>
                </a:cubicBezTo>
                <a:cubicBezTo>
                  <a:pt x="16437" y="39881"/>
                  <a:pt x="15999" y="43780"/>
                  <a:pt x="15303" y="47609"/>
                </a:cubicBezTo>
                <a:cubicBezTo>
                  <a:pt x="14948" y="49563"/>
                  <a:pt x="16797" y="54447"/>
                  <a:pt x="15020" y="53560"/>
                </a:cubicBezTo>
                <a:cubicBezTo>
                  <a:pt x="13199" y="52651"/>
                  <a:pt x="11533" y="49520"/>
                  <a:pt x="12753" y="47892"/>
                </a:cubicBezTo>
                <a:cubicBezTo>
                  <a:pt x="13149" y="47363"/>
                  <a:pt x="14109" y="47683"/>
                  <a:pt x="14736" y="47892"/>
                </a:cubicBezTo>
                <a:cubicBezTo>
                  <a:pt x="16324" y="48421"/>
                  <a:pt x="19147" y="47685"/>
                  <a:pt x="19554" y="49309"/>
                </a:cubicBezTo>
                <a:cubicBezTo>
                  <a:pt x="20027" y="51198"/>
                  <a:pt x="17247" y="52467"/>
                  <a:pt x="15870" y="53844"/>
                </a:cubicBezTo>
              </a:path>
            </a:pathLst>
          </a:cu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Google Shape;190;p30"/>
          <p:cNvSpPr/>
          <p:nvPr/>
        </p:nvSpPr>
        <p:spPr>
          <a:xfrm>
            <a:off x="1688258" y="2047475"/>
            <a:ext cx="2756000" cy="1027300"/>
          </a:xfrm>
          <a:custGeom>
            <a:rect b="b" l="l" r="r" t="t"/>
            <a:pathLst>
              <a:path extrusionOk="0" h="41092" w="110240">
                <a:moveTo>
                  <a:pt x="86633" y="0"/>
                </a:moveTo>
                <a:cubicBezTo>
                  <a:pt x="95655" y="1130"/>
                  <a:pt x="104823" y="6992"/>
                  <a:pt x="109588" y="14736"/>
                </a:cubicBezTo>
                <a:cubicBezTo>
                  <a:pt x="111802" y="18334"/>
                  <a:pt x="107766" y="24324"/>
                  <a:pt x="103920" y="26072"/>
                </a:cubicBezTo>
                <a:cubicBezTo>
                  <a:pt x="93945" y="30607"/>
                  <a:pt x="81948" y="27181"/>
                  <a:pt x="71047" y="26072"/>
                </a:cubicBezTo>
                <a:cubicBezTo>
                  <a:pt x="58693" y="24815"/>
                  <a:pt x="46246" y="21417"/>
                  <a:pt x="33923" y="22955"/>
                </a:cubicBezTo>
                <a:cubicBezTo>
                  <a:pt x="30445" y="23389"/>
                  <a:pt x="27223" y="25353"/>
                  <a:pt x="23721" y="25505"/>
                </a:cubicBezTo>
                <a:cubicBezTo>
                  <a:pt x="18999" y="25710"/>
                  <a:pt x="13780" y="23958"/>
                  <a:pt x="9552" y="26072"/>
                </a:cubicBezTo>
                <a:cubicBezTo>
                  <a:pt x="5055" y="28321"/>
                  <a:pt x="2324" y="34697"/>
                  <a:pt x="3034" y="39675"/>
                </a:cubicBezTo>
                <a:cubicBezTo>
                  <a:pt x="3116" y="40253"/>
                  <a:pt x="3883" y="40950"/>
                  <a:pt x="3317" y="40808"/>
                </a:cubicBezTo>
                <a:cubicBezTo>
                  <a:pt x="1757" y="40417"/>
                  <a:pt x="1165" y="38411"/>
                  <a:pt x="200" y="37124"/>
                </a:cubicBezTo>
                <a:cubicBezTo>
                  <a:pt x="-1109" y="35379"/>
                  <a:pt x="5744" y="34606"/>
                  <a:pt x="6718" y="36557"/>
                </a:cubicBezTo>
                <a:cubicBezTo>
                  <a:pt x="7455" y="38033"/>
                  <a:pt x="5901" y="39925"/>
                  <a:pt x="4734" y="41092"/>
                </a:cubicBez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Google Shape;191;p30"/>
          <p:cNvSpPr/>
          <p:nvPr/>
        </p:nvSpPr>
        <p:spPr>
          <a:xfrm>
            <a:off x="2670925" y="2465475"/>
            <a:ext cx="864350" cy="760050"/>
          </a:xfrm>
          <a:custGeom>
            <a:rect b="b" l="l" r="r" t="t"/>
            <a:pathLst>
              <a:path extrusionOk="0" h="30402" w="34574">
                <a:moveTo>
                  <a:pt x="34574" y="0"/>
                </a:moveTo>
                <a:cubicBezTo>
                  <a:pt x="30870" y="7411"/>
                  <a:pt x="30083" y="18117"/>
                  <a:pt x="22672" y="21821"/>
                </a:cubicBezTo>
                <a:cubicBezTo>
                  <a:pt x="17794" y="24258"/>
                  <a:pt x="12149" y="24719"/>
                  <a:pt x="6802" y="25789"/>
                </a:cubicBezTo>
                <a:cubicBezTo>
                  <a:pt x="4640" y="26222"/>
                  <a:pt x="1269" y="28895"/>
                  <a:pt x="284" y="26922"/>
                </a:cubicBezTo>
                <a:cubicBezTo>
                  <a:pt x="-372" y="25607"/>
                  <a:pt x="2087" y="23148"/>
                  <a:pt x="3401" y="23805"/>
                </a:cubicBezTo>
                <a:cubicBezTo>
                  <a:pt x="5351" y="24780"/>
                  <a:pt x="7130" y="28731"/>
                  <a:pt x="5385" y="30039"/>
                </a:cubicBezTo>
                <a:cubicBezTo>
                  <a:pt x="3725" y="31283"/>
                  <a:pt x="1467" y="28389"/>
                  <a:pt x="0" y="26922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C++ for Microcontrollers using Arduino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MUCH MORE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Classes: C++ is an object oriented programming language, so classes allow you to organize large chunks of code that are repeated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Libraries: </a:t>
            </a:r>
            <a:r>
              <a:rPr lang="en"/>
              <a:t>many libraries exist that add functions such as easier communication with servos, interpreting gyroscope signals, etc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Activity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Servo Motor?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servo motor is a rotary actuator that allows for precise control of angular position, speed, and acceleration.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Commonly used in robotics, RC vehicles, and other applications where precise movement is required.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Wiring the Servo Motor: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Wires: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Red Wire: Connect to 5V (power).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Brown/Black Wire: Connect to GND (ground).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Orange/Yellow Wire: Connect to a PWM-capable digital pin (e.g., pin 9).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Library for Servo Control: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built-in Arduino Servo library for easy control.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Provides functions to attach the servo to a pin, set its position, and detach it when done.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Please be an registered IEEE members by week 3! We will be check for it, if your not sure </a:t>
            </a:r>
            <a:r>
              <a:rPr lang="en"/>
              <a:t>ask</a:t>
            </a:r>
            <a:r>
              <a:rPr lang="en"/>
              <a:t> us any questions you have and we will help you.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Groups aren’t 100% final today but I will be putting </a:t>
            </a:r>
            <a:r>
              <a:rPr lang="en"/>
              <a:t>everyone</a:t>
            </a:r>
            <a:r>
              <a:rPr lang="en"/>
              <a:t> in groups and if someone wants to join later on they must be a IEEE member.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MSP430’s you can’t keep (sorry!).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 careful with the MSP430’s and all electronics in general.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0" y="0"/>
            <a:ext cx="74019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Communication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Serial Communication?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Purpose: Allows the Arduino to communicate with a computer or other devices.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Case: Debugging, sending data to a serial monitor, communicating with other devices (e.g., sensors, modules).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Use Serial Output?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Debugging: Print messages to the serial monitor to check variable values, program flow, and detect errors.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Logging: Send sensor readings or other data to a computer for analysis.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Device Communication: Interface with serial peripherals like GPS modules, Bluetooth modules, and other microcontrollers.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Serial Output Functions: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Serial.begin(baudRate) Function: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Purpose: Initializes serial communication at a specified baud rate (speed).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Parameters: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baudRate: Speed of communication in bits per second (e.g., 9600).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2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Communication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Serial.print(data) Function: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Purpose: Sends data to the serial port as human-readable text.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Parameters: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data: The data to print (can be a string, variable, or expression).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Serial.println(data) Function: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Purpose: Similar to Serial.print(), but adds a newline character after printing.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Parameters: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data: The data to print (e.g., strings, variables, or expressions).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Serial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1152475"/>
            <a:ext cx="46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Explanation: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Serial.begin(9600): Initializes serial communication.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Serial.print(): Prints text to label the output.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Serial.println(): Prints the sensor value followed by a newline.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Result: Displays continuous sensor readings every second on the serial monitor.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Key Points: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Essential for Debugging: Easily monitor what the microcontroller is doing.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Start with Serial.begin(): Always initialize serial communication in setup().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 print vs. println: Choose based on whether you need a new line after printing.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Serial communication can be used to talk to gyroscopes, gps, bluetooth, and so much more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625" y="1873125"/>
            <a:ext cx="4156374" cy="19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23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Signup Form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25" y="845275"/>
            <a:ext cx="3452950" cy="34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152400" y="445025"/>
            <a:ext cx="8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Timeline and Important Dates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>
                <a:solidFill>
                  <a:schemeClr val="lt1"/>
                </a:solidFill>
              </a:rPr>
              <a:t>Weekly Meetings - Estimated Timeline (Starting September 16th)</a:t>
            </a:r>
            <a:endParaRPr sz="2466">
              <a:solidFill>
                <a:schemeClr val="lt1"/>
              </a:solidFill>
            </a:endParaRPr>
          </a:p>
        </p:txBody>
      </p:sp>
      <p:graphicFrame>
        <p:nvGraphicFramePr>
          <p:cNvPr id="241" name="Google Shape;241;p38"/>
          <p:cNvGraphicFramePr/>
          <p:nvPr/>
        </p:nvGraphicFramePr>
        <p:xfrm>
          <a:off x="394375" y="21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{AED34291-2CD7-4DFB-A888-11098C586B19}</a:tableStyleId>
              </a:tblPr>
              <a:tblGrid>
                <a:gridCol w="1687575"/>
                <a:gridCol w="1687575"/>
                <a:gridCol w="1687575"/>
                <a:gridCol w="1687575"/>
                <a:gridCol w="1687575"/>
              </a:tblGrid>
              <a:tr h="110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1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2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0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Introduction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Microcontrollers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Fusion 360/Solidworks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KiCAD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Soldering/Prototyping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Next Week’s Session: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 (Fusion360/Solidworks) workshop.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IEEE membership check.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Next session will be on </a:t>
            </a:r>
            <a:r>
              <a:rPr b="1" lang="en"/>
              <a:t>Monday, September 30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263658" y="-1186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194725" y="3414575"/>
            <a:ext cx="39486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Project Chair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Sophomore - Electrical Engineering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Internal Project Competition - Lead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Contact: vector8925</a:t>
            </a:r>
            <a:endParaRPr sz="1268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75" y="1311650"/>
            <a:ext cx="20526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3566150" y="989450"/>
            <a:ext cx="14772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b="1" lang="en" sz="1568"/>
              <a:t>Erik Siegman</a:t>
            </a:r>
            <a:endParaRPr b="1" sz="1568"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472325" y="989450"/>
            <a:ext cx="16737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b="1" lang="en" sz="1568"/>
              <a:t>Matias Guillen</a:t>
            </a:r>
            <a:endParaRPr b="1" sz="1568"/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3000750" y="3414575"/>
            <a:ext cx="30645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Project Committee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Sophomore - Computer Engineering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Internal Project Competition - Sub-Lead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Contact: eriks0527</a:t>
            </a:r>
            <a:endParaRPr sz="1268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513" y="1311650"/>
            <a:ext cx="1710486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6553050" y="989450"/>
            <a:ext cx="14772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b="1" lang="en" sz="1568"/>
              <a:t>Yousef Awad</a:t>
            </a:r>
            <a:endParaRPr b="1" sz="1568"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5987650" y="3414575"/>
            <a:ext cx="30645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Project Committee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Sophomore - Computer Engineering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Internal Project Competition - Sub-Lead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Contact: quil180</a:t>
            </a:r>
            <a:endParaRPr sz="1268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586" y="1464050"/>
            <a:ext cx="1798125" cy="17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ctrTitle"/>
          </p:nvPr>
        </p:nvSpPr>
        <p:spPr>
          <a:xfrm>
            <a:off x="263658" y="-1186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461975" y="3414575"/>
            <a:ext cx="39486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Project Committee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Sophomore - EE/CS/CPE/Delusion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Internal Project Competition - Sub-Lead</a:t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t/>
            </a:r>
            <a:endParaRPr sz="1268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lang="en" sz="1268"/>
              <a:t>Contact: vjmuzik</a:t>
            </a:r>
            <a:endParaRPr sz="1268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89" l="2619" r="20118" t="0"/>
          <a:stretch/>
        </p:blipFill>
        <p:spPr>
          <a:xfrm flipH="1" rot="-5400000">
            <a:off x="784664" y="1615975"/>
            <a:ext cx="2052598" cy="14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861750" y="1014625"/>
            <a:ext cx="18984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41"/>
              <a:buNone/>
            </a:pPr>
            <a:r>
              <a:rPr b="1" lang="en" sz="1568"/>
              <a:t>Tino Hernandez</a:t>
            </a:r>
            <a:endParaRPr b="1" sz="1568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Meeting’s Agenda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 of MSP430 microcontrollers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Setting up the Arduino 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Basic C++ programming concepts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Interfacing with microcontroller pins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Demonstration of servo/motor control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Finalize Teams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Microcontroller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microcontroller is a small, low-cost computer on a single integrated circuit (IC) that includes a processor, memory, and input/output (I/O) peripherals.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Use Microcontrollers?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 Systems: Commonly used in embedded systems for controlling specific functions.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Cost-Effective: Inexpensive solution for automation and small-scale computing.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Versatility: Widely used in consumer electronics, automotive, industrial control, robotics, and more.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125" y="445025"/>
            <a:ext cx="2424074" cy="17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800" y="3255524"/>
            <a:ext cx="2367400" cy="16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2200" y="1982700"/>
            <a:ext cx="2101800" cy="158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IDE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Use Arduino IDE for MSP430?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User-Friendly Interface: Simple, intuitive environment for beginners and experienced users.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Cross-Platform Compatibility: Works on Windows, macOS, and Linux.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Community Support: Large user base with extensive tutorials and forums.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Integrated Tools: Built-in code editor, compiler, and serial monitor.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https://www.arduino.cc/en/software</a:t>
            </a:r>
            <a:r>
              <a:rPr lang="en"/>
              <a:t> and download the latest version (2.3.2)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IDE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https://raw.githubusercontent.com/Andy4495/TI_Platform_Cores_For_Arduino/main/json/package_energia_optimized_index.json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25" y="2008076"/>
            <a:ext cx="4607450" cy="29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 b="33119" l="0" r="0" t="0"/>
          <a:stretch/>
        </p:blipFill>
        <p:spPr>
          <a:xfrm>
            <a:off x="5875850" y="1516125"/>
            <a:ext cx="2498275" cy="349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1945082" y="4055834"/>
            <a:ext cx="2996750" cy="442950"/>
          </a:xfrm>
          <a:custGeom>
            <a:rect b="b" l="l" r="r" t="t"/>
            <a:pathLst>
              <a:path extrusionOk="0" h="17718" w="119870">
                <a:moveTo>
                  <a:pt x="6080" y="2982"/>
                </a:moveTo>
                <a:cubicBezTo>
                  <a:pt x="15817" y="4931"/>
                  <a:pt x="25983" y="2796"/>
                  <a:pt x="35836" y="1566"/>
                </a:cubicBezTo>
                <a:cubicBezTo>
                  <a:pt x="51773" y="-424"/>
                  <a:pt x="67978" y="-227"/>
                  <a:pt x="84012" y="715"/>
                </a:cubicBezTo>
                <a:cubicBezTo>
                  <a:pt x="96537" y="1451"/>
                  <a:pt x="121785" y="243"/>
                  <a:pt x="119719" y="12618"/>
                </a:cubicBezTo>
                <a:cubicBezTo>
                  <a:pt x="119034" y="16719"/>
                  <a:pt x="112245" y="16834"/>
                  <a:pt x="108100" y="17152"/>
                </a:cubicBezTo>
                <a:cubicBezTo>
                  <a:pt x="101410" y="17666"/>
                  <a:pt x="94689" y="17719"/>
                  <a:pt x="87979" y="17719"/>
                </a:cubicBezTo>
                <a:cubicBezTo>
                  <a:pt x="67176" y="17719"/>
                  <a:pt x="46396" y="16185"/>
                  <a:pt x="25634" y="14885"/>
                </a:cubicBezTo>
                <a:cubicBezTo>
                  <a:pt x="17388" y="14369"/>
                  <a:pt x="8064" y="16584"/>
                  <a:pt x="979" y="12334"/>
                </a:cubicBezTo>
                <a:cubicBezTo>
                  <a:pt x="-2234" y="10407"/>
                  <a:pt x="3467" y="2982"/>
                  <a:pt x="7214" y="2982"/>
                </a:cubicBezTo>
              </a:path>
            </a:pathLst>
          </a:cu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Google Shape;127;p21"/>
          <p:cNvSpPr/>
          <p:nvPr/>
        </p:nvSpPr>
        <p:spPr>
          <a:xfrm>
            <a:off x="6049633" y="2133921"/>
            <a:ext cx="1953250" cy="1079600"/>
          </a:xfrm>
          <a:custGeom>
            <a:rect b="b" l="l" r="r" t="t"/>
            <a:pathLst>
              <a:path extrusionOk="0" h="43184" w="78130">
                <a:moveTo>
                  <a:pt x="9097" y="793"/>
                </a:moveTo>
                <a:cubicBezTo>
                  <a:pt x="23506" y="2101"/>
                  <a:pt x="38010" y="1973"/>
                  <a:pt x="52456" y="2777"/>
                </a:cubicBezTo>
                <a:cubicBezTo>
                  <a:pt x="58518" y="3115"/>
                  <a:pt x="65011" y="2086"/>
                  <a:pt x="70592" y="4477"/>
                </a:cubicBezTo>
                <a:cubicBezTo>
                  <a:pt x="78110" y="7698"/>
                  <a:pt x="79765" y="20764"/>
                  <a:pt x="76544" y="28282"/>
                </a:cubicBezTo>
                <a:cubicBezTo>
                  <a:pt x="73248" y="35974"/>
                  <a:pt x="62593" y="38303"/>
                  <a:pt x="54439" y="40184"/>
                </a:cubicBezTo>
                <a:cubicBezTo>
                  <a:pt x="39040" y="43737"/>
                  <a:pt x="20661" y="45487"/>
                  <a:pt x="7113" y="37350"/>
                </a:cubicBezTo>
                <a:cubicBezTo>
                  <a:pt x="3188" y="34993"/>
                  <a:pt x="3121" y="29040"/>
                  <a:pt x="2012" y="24598"/>
                </a:cubicBezTo>
                <a:cubicBezTo>
                  <a:pt x="250" y="17540"/>
                  <a:pt x="-1449" y="9013"/>
                  <a:pt x="2296" y="2777"/>
                </a:cubicBezTo>
                <a:cubicBezTo>
                  <a:pt x="4691" y="-1212"/>
                  <a:pt x="11769" y="-114"/>
                  <a:pt x="16182" y="1360"/>
                </a:cubicBezTo>
              </a:path>
            </a:pathLst>
          </a:cu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Drivers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https://www.ti.com/tool/download/MSPDS-USB-DRIVERS/1.0.1.2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Make an account and download the proper drivers, or download the file in Discord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Open the file and follow the prompt to install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